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29" r:id="rId2"/>
    <p:sldId id="9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66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CBD54-C733-4EBE-AA59-B409B939FA1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D088-BFFD-466B-B42E-14DC7C95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0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-ARCHITECT SKILLS GAP ANALYSIS-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C10F45-E900-413B-B1C0-0FB440D736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7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-ARCHITECT SKILLS GAP ANALYSIS-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C10F45-E900-413B-B1C0-0FB440D736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7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123764" y="6492240"/>
            <a:ext cx="2048831" cy="365760"/>
            <a:chOff x="25958979" y="28323686"/>
            <a:chExt cx="14550009" cy="217508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24" y="28323686"/>
              <a:ext cx="9514864" cy="2175088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800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81639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71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674829" y="136524"/>
            <a:ext cx="8729220" cy="6381330"/>
            <a:chOff x="634542" y="369870"/>
            <a:chExt cx="11000941" cy="612963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8"/>
              <a:ext cx="10944431" cy="540787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60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  <a:p>
              <a:pPr marL="128588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3794291" cy="288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>
                  <a:solidFill>
                    <a:prstClr val="black"/>
                  </a:solidFill>
                  <a:latin typeface="Century Gothic" panose="020B0502020202020204" pitchFamily="34" charset="0"/>
                </a:rPr>
                <a:t>AGILE ARCHITECT TEAM DESIGNER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9548413" y="388262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634542" y="6233432"/>
              <a:ext cx="9550277" cy="266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Designed By: </a:t>
              </a:r>
              <a:r>
                <a:rPr lang="en-IE" sz="6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Gar Mac Críosta Agent ∆</a:t>
              </a: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 for </a:t>
              </a:r>
              <a:r>
                <a:rPr lang="en-IE" sz="6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IASA Global</a:t>
              </a:r>
            </a:p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This work is licensed under a Creative Commons Attribution-</a:t>
              </a:r>
              <a:r>
                <a:rPr lang="en-IE" sz="600" err="1">
                  <a:solidFill>
                    <a:prstClr val="black"/>
                  </a:solidFill>
                  <a:latin typeface="Century Gothic" panose="020B0502020202020204" pitchFamily="34" charset="0"/>
                </a:rPr>
                <a:t>ShareAlike</a:t>
              </a: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 4.0 International License. http://creativecommons.org/licenses/by-sa/4.0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8A1421-AF4B-496A-A350-9D82A5F44E7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599" y="6356352"/>
            <a:ext cx="3358764" cy="365125"/>
          </a:xfrm>
          <a:prstGeom prst="rect">
            <a:avLst/>
          </a:prstGeom>
        </p:spPr>
        <p:txBody>
          <a:bodyPr/>
          <a:lstStyle/>
          <a:p>
            <a:fld id="{0B11D575-617C-4713-9DCF-53E28D64FF34}" type="slidenum">
              <a:rPr lang="en-I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</a:t>
            </a:fld>
            <a:endParaRPr lang="en-I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316256D-CEB7-4807-8931-1D50F5E4C683}"/>
              </a:ext>
            </a:extLst>
          </p:cNvPr>
          <p:cNvSpPr/>
          <p:nvPr/>
        </p:nvSpPr>
        <p:spPr>
          <a:xfrm>
            <a:off x="1719671" y="619608"/>
            <a:ext cx="4704683" cy="19622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Individual Architect</a:t>
            </a:r>
          </a:p>
          <a:p>
            <a:pPr defTabSz="685800">
              <a:defRPr/>
            </a:pPr>
            <a:r>
              <a: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should I interact? How do I work with the other architects? How do I work with a single team? How many teams can I work with?</a:t>
            </a: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CB0D4C9-98DC-4D9A-8805-C736AE59B8C9}"/>
              </a:ext>
            </a:extLst>
          </p:cNvPr>
          <p:cNvGrpSpPr/>
          <p:nvPr/>
        </p:nvGrpSpPr>
        <p:grpSpPr>
          <a:xfrm>
            <a:off x="9099694" y="1332955"/>
            <a:ext cx="1193758" cy="1193758"/>
            <a:chOff x="489172" y="3020442"/>
            <a:chExt cx="3166960" cy="316696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A40341F-34F7-4B18-B0E0-136009B19955}"/>
                </a:ext>
              </a:extLst>
            </p:cNvPr>
            <p:cNvSpPr/>
            <p:nvPr/>
          </p:nvSpPr>
          <p:spPr>
            <a:xfrm>
              <a:off x="489172" y="3020442"/>
              <a:ext cx="3166960" cy="31669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93" name="Picture 9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B430D2E5-D91C-4E47-8991-2A760ECE8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7855" y="3112943"/>
              <a:ext cx="482515" cy="482515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3908643-33A6-44F7-99B5-85B31777F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0762" y="3401038"/>
              <a:ext cx="472634" cy="585190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11D3F338-4016-4A3C-A723-BB379A176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1403" y="5525749"/>
              <a:ext cx="472634" cy="585190"/>
            </a:xfrm>
            <a:prstGeom prst="rect">
              <a:avLst/>
            </a:prstGeom>
          </p:spPr>
        </p:pic>
        <p:pic>
          <p:nvPicPr>
            <p:cNvPr id="96" name="Picture 95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C6EE0FB6-4860-4257-B748-90FDCCBE1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8019" y="4752922"/>
              <a:ext cx="482515" cy="482515"/>
            </a:xfrm>
            <a:prstGeom prst="rect">
              <a:avLst/>
            </a:prstGeom>
          </p:spPr>
        </p:pic>
        <p:pic>
          <p:nvPicPr>
            <p:cNvPr id="97" name="Picture 96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9709F5F7-6EA9-4304-B8D6-A2F0F1EA0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476" y="4333121"/>
              <a:ext cx="482515" cy="482515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871620A8-E0C6-41DA-B20C-4780465C8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5150" y="4484542"/>
              <a:ext cx="472634" cy="585190"/>
            </a:xfrm>
            <a:prstGeom prst="rect">
              <a:avLst/>
            </a:prstGeom>
          </p:spPr>
        </p:pic>
        <p:pic>
          <p:nvPicPr>
            <p:cNvPr id="99" name="Picture 98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5DE0DC70-5DA1-4582-A7F4-B69C682C6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17" y="5038479"/>
              <a:ext cx="482515" cy="482515"/>
            </a:xfrm>
            <a:prstGeom prst="rect">
              <a:avLst/>
            </a:prstGeom>
          </p:spPr>
        </p:pic>
        <p:pic>
          <p:nvPicPr>
            <p:cNvPr id="100" name="Picture 9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09318A49-7827-47F1-8D4A-43880ABB30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775" y="5071330"/>
              <a:ext cx="482515" cy="482515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960B27B0-076A-4828-9584-3D679DD41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464" y="3739352"/>
              <a:ext cx="472634" cy="585190"/>
            </a:xfrm>
            <a:prstGeom prst="rect">
              <a:avLst/>
            </a:prstGeom>
          </p:spPr>
        </p:pic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71C743A-AFE3-4E73-9C8D-6293219968D5}"/>
              </a:ext>
            </a:extLst>
          </p:cNvPr>
          <p:cNvSpPr/>
          <p:nvPr/>
        </p:nvSpPr>
        <p:spPr>
          <a:xfrm>
            <a:off x="6423454" y="619608"/>
            <a:ext cx="3980594" cy="19591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Architect Team</a:t>
            </a:r>
          </a:p>
          <a:p>
            <a:pPr defTabSz="685800">
              <a:defRPr/>
            </a:pPr>
            <a:r>
              <a: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should the overall architecture team be involved?</a:t>
            </a: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9B5E0-F454-4024-A9CF-31655C7689F2}"/>
              </a:ext>
            </a:extLst>
          </p:cNvPr>
          <p:cNvGrpSpPr/>
          <p:nvPr/>
        </p:nvGrpSpPr>
        <p:grpSpPr>
          <a:xfrm>
            <a:off x="9073591" y="4887399"/>
            <a:ext cx="1245965" cy="1245965"/>
            <a:chOff x="418961" y="3392242"/>
            <a:chExt cx="2503569" cy="25035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6CC295D-34AB-4B4C-90EF-38E784662632}"/>
                </a:ext>
              </a:extLst>
            </p:cNvPr>
            <p:cNvSpPr/>
            <p:nvPr/>
          </p:nvSpPr>
          <p:spPr>
            <a:xfrm>
              <a:off x="418961" y="3392242"/>
              <a:ext cx="2503569" cy="2503569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40" name="Picture 3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776CAA46-B7D9-4376-A82A-159AF6360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121" y="3465366"/>
              <a:ext cx="381441" cy="381441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77E48CB9-C571-44A9-82C6-1689A4EE5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7284" y="3693113"/>
              <a:ext cx="373630" cy="462609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79EBCB4-C029-4ABC-A545-42BCCC559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558" y="5372755"/>
              <a:ext cx="373630" cy="462609"/>
            </a:xfrm>
            <a:prstGeom prst="rect">
              <a:avLst/>
            </a:prstGeom>
          </p:spPr>
        </p:pic>
        <p:pic>
          <p:nvPicPr>
            <p:cNvPr id="50" name="Picture 4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A42E6AAF-E0DE-484C-8A10-C0EF01F3B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9232" y="4761814"/>
              <a:ext cx="381441" cy="381441"/>
            </a:xfrm>
            <a:prstGeom prst="rect">
              <a:avLst/>
            </a:prstGeom>
          </p:spPr>
        </p:pic>
        <p:pic>
          <p:nvPicPr>
            <p:cNvPr id="53" name="Picture 5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055B4C54-C5A5-457F-AF6E-3D69ECE2F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8762" y="4429950"/>
              <a:ext cx="381441" cy="381441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853C36C0-0971-4A0B-B546-39527ECCF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5" y="4549652"/>
              <a:ext cx="373630" cy="462609"/>
            </a:xfrm>
            <a:prstGeom prst="rect">
              <a:avLst/>
            </a:prstGeom>
          </p:spPr>
        </p:pic>
        <p:pic>
          <p:nvPicPr>
            <p:cNvPr id="54" name="Picture 53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1704522-6B41-4381-A69A-8950142216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5669" y="4987555"/>
              <a:ext cx="381441" cy="381441"/>
            </a:xfrm>
            <a:prstGeom prst="rect">
              <a:avLst/>
            </a:prstGeom>
          </p:spPr>
        </p:pic>
        <p:pic>
          <p:nvPicPr>
            <p:cNvPr id="56" name="Picture 55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A0DA01AB-92F2-421F-AC41-171801488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57" y="5013524"/>
              <a:ext cx="381441" cy="381441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9FC4E7FE-FE1A-4336-A36A-D0C062C56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81" y="3960559"/>
              <a:ext cx="373630" cy="462609"/>
            </a:xfrm>
            <a:prstGeom prst="rect">
              <a:avLst/>
            </a:prstGeom>
          </p:spPr>
        </p:pic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6798119-B2A9-457A-AEF8-DDA536879580}"/>
                </a:ext>
              </a:extLst>
            </p:cNvPr>
            <p:cNvSpPr txBox="1"/>
            <p:nvPr/>
          </p:nvSpPr>
          <p:spPr>
            <a:xfrm>
              <a:off x="946582" y="4317862"/>
              <a:ext cx="1360254" cy="6802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IE" sz="800" b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Individual Team</a:t>
              </a:r>
              <a:endPara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319116D-B326-4E51-81EC-9BB5E60A453C}"/>
              </a:ext>
            </a:extLst>
          </p:cNvPr>
          <p:cNvSpPr/>
          <p:nvPr/>
        </p:nvSpPr>
        <p:spPr>
          <a:xfrm>
            <a:off x="6423453" y="2578373"/>
            <a:ext cx="3980594" cy="36527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Individual Agile Team</a:t>
            </a:r>
          </a:p>
          <a:p>
            <a:pPr defTabSz="685800">
              <a:defRPr/>
            </a:pPr>
            <a:r>
              <a: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are the basic roles for your organization? How would the architect(s) interact with each role?</a:t>
            </a: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B2964FE-4266-443D-99D6-AA4B7ACA33D1}"/>
              </a:ext>
            </a:extLst>
          </p:cNvPr>
          <p:cNvSpPr/>
          <p:nvPr/>
        </p:nvSpPr>
        <p:spPr>
          <a:xfrm>
            <a:off x="1707417" y="2578372"/>
            <a:ext cx="4716034" cy="36527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Teams of Teams</a:t>
            </a:r>
          </a:p>
          <a:p>
            <a:pPr defTabSz="685800">
              <a:defRPr/>
            </a:pPr>
            <a:r>
              <a: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many teams do you need? How will your architecture teams interact?</a:t>
            </a: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96EE0A4-6848-48C8-976F-48069B54743D}"/>
              </a:ext>
            </a:extLst>
          </p:cNvPr>
          <p:cNvGrpSpPr/>
          <p:nvPr/>
        </p:nvGrpSpPr>
        <p:grpSpPr>
          <a:xfrm>
            <a:off x="5559628" y="1616053"/>
            <a:ext cx="995145" cy="910661"/>
            <a:chOff x="4071583" y="5264133"/>
            <a:chExt cx="995145" cy="910661"/>
          </a:xfrm>
        </p:grpSpPr>
        <p:pic>
          <p:nvPicPr>
            <p:cNvPr id="5" name="Picture 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585DB44-8490-4BD6-847E-DCCB7031A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1927" y="5619966"/>
              <a:ext cx="554828" cy="554828"/>
            </a:xfrm>
            <a:prstGeom prst="rect">
              <a:avLst/>
            </a:prstGeom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FA419A8-9EAB-470A-B461-C2B37CC0F9D1}"/>
                </a:ext>
              </a:extLst>
            </p:cNvPr>
            <p:cNvSpPr txBox="1"/>
            <p:nvPr/>
          </p:nvSpPr>
          <p:spPr>
            <a:xfrm>
              <a:off x="4071583" y="5264133"/>
              <a:ext cx="9951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IE" sz="900" b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Individual Architect</a:t>
              </a:r>
              <a:endParaRPr lang="en-IE" sz="9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0CC851E7-0AB2-4741-BC98-2FC6BCA71261}"/>
              </a:ext>
            </a:extLst>
          </p:cNvPr>
          <p:cNvSpPr txBox="1"/>
          <p:nvPr/>
        </p:nvSpPr>
        <p:spPr>
          <a:xfrm>
            <a:off x="9355649" y="1772545"/>
            <a:ext cx="6769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Architect Team</a:t>
            </a:r>
            <a:endParaRPr lang="en-IE" sz="80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43370F-2B38-49E7-A0B9-D5BB0D814C3C}"/>
              </a:ext>
            </a:extLst>
          </p:cNvPr>
          <p:cNvGrpSpPr/>
          <p:nvPr/>
        </p:nvGrpSpPr>
        <p:grpSpPr>
          <a:xfrm>
            <a:off x="5359284" y="4991204"/>
            <a:ext cx="1187332" cy="1038352"/>
            <a:chOff x="3787729" y="5048125"/>
            <a:chExt cx="1187332" cy="1038352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5CF7FF9-A3B2-46CF-B696-E249BB08C6CC}"/>
                </a:ext>
              </a:extLst>
            </p:cNvPr>
            <p:cNvGrpSpPr/>
            <p:nvPr/>
          </p:nvGrpSpPr>
          <p:grpSpPr>
            <a:xfrm>
              <a:off x="3787729" y="5252444"/>
              <a:ext cx="541319" cy="541319"/>
              <a:chOff x="489172" y="3020442"/>
              <a:chExt cx="3166960" cy="3166960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6D124C6-2962-4893-ADA9-782D6B509919}"/>
                  </a:ext>
                </a:extLst>
              </p:cNvPr>
              <p:cNvSpPr/>
              <p:nvPr/>
            </p:nvSpPr>
            <p:spPr>
              <a:xfrm>
                <a:off x="489172" y="3020442"/>
                <a:ext cx="3166960" cy="316696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60" name="Picture 59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9675B8A9-DC57-46AD-B0C2-4215106E0C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7855" y="3112943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D2918128-296E-451D-A496-5FF8CE62B3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0762" y="3401038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6C2F1790-F343-4E88-A87E-997E9193CF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1403" y="5525749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63" name="Picture 62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F9A38EA3-6FF9-430A-90DD-34214FE12C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8019" y="4752922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4" name="Picture 63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00AF7166-E25F-4EFE-95DD-654937BD44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9476" y="4333121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17A0A210-FDAE-4207-8669-F902355C6B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150" y="4484542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66" name="Picture 65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3F2C6790-D7A8-4E80-B13E-38593D28D0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5217" y="5038479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7" name="Picture 66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C547EA8D-C476-4DC4-8672-DAD42172B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2775" y="5071330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FDCE2CF6-2400-4D8C-B0FB-0F5BCAA277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464" y="3739352"/>
                <a:ext cx="472634" cy="58519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C60306D-ABF2-40B1-BBB1-936D523F386E}"/>
                </a:ext>
              </a:extLst>
            </p:cNvPr>
            <p:cNvGrpSpPr/>
            <p:nvPr/>
          </p:nvGrpSpPr>
          <p:grpSpPr>
            <a:xfrm>
              <a:off x="3940129" y="5404844"/>
              <a:ext cx="541319" cy="541319"/>
              <a:chOff x="489172" y="3020442"/>
              <a:chExt cx="3166960" cy="31669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B789E62-991E-4B2D-91F2-5B9749D0EE3A}"/>
                  </a:ext>
                </a:extLst>
              </p:cNvPr>
              <p:cNvSpPr/>
              <p:nvPr/>
            </p:nvSpPr>
            <p:spPr>
              <a:xfrm>
                <a:off x="489172" y="3020442"/>
                <a:ext cx="3166960" cy="316696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71" name="Picture 70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7D4F903D-1D28-422D-BC83-A7B0A7387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7855" y="3112943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2F63FBE0-EF29-4B5A-B6A2-A59FB81AD9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0762" y="3401038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B74C5702-0193-4B2A-8D18-1DFD834231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1403" y="5525749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74" name="Picture 73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3A0892AC-ECFA-41C6-90A9-53F54023D0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8019" y="4752922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5" name="Picture 74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0E1F1FEF-C9C9-4EFD-9E64-7552340796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9476" y="4333121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7090B0E0-79CC-4E17-A597-2FB8A61549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150" y="4484542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77" name="Picture 76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66BE79BB-FA1D-46ED-BD4C-C87F664D81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5217" y="5038479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8" name="Picture 77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E6272F1E-52B4-4230-A42D-C47B0B1B7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2775" y="5071330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7A241BCC-5C58-4F09-993E-E41ACB6649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464" y="3739352"/>
                <a:ext cx="472634" cy="585190"/>
              </a:xfrm>
              <a:prstGeom prst="rect">
                <a:avLst/>
              </a:prstGeom>
            </p:spPr>
          </p:pic>
        </p:grp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D5FA77A-0B53-4FED-A032-F5C54CD213DC}"/>
                </a:ext>
              </a:extLst>
            </p:cNvPr>
            <p:cNvSpPr txBox="1"/>
            <p:nvPr/>
          </p:nvSpPr>
          <p:spPr>
            <a:xfrm>
              <a:off x="3979916" y="5048125"/>
              <a:ext cx="9951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IE" sz="900" b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Teams of  Teams</a:t>
              </a:r>
              <a:endParaRPr lang="en-IE" sz="9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6D0466F1-40B4-4D43-8C30-4E876D3CF477}"/>
                </a:ext>
              </a:extLst>
            </p:cNvPr>
            <p:cNvGrpSpPr/>
            <p:nvPr/>
          </p:nvGrpSpPr>
          <p:grpSpPr>
            <a:xfrm>
              <a:off x="4121235" y="5545158"/>
              <a:ext cx="541319" cy="541319"/>
              <a:chOff x="489172" y="3020442"/>
              <a:chExt cx="3166960" cy="316696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28F6815-C8C0-452B-BA67-A2C01BF6AEE7}"/>
                  </a:ext>
                </a:extLst>
              </p:cNvPr>
              <p:cNvSpPr/>
              <p:nvPr/>
            </p:nvSpPr>
            <p:spPr>
              <a:xfrm>
                <a:off x="489172" y="3020442"/>
                <a:ext cx="3166960" cy="316696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82" name="Picture 81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114AEB88-3094-4246-8408-8D43DC32D1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7855" y="3112943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3" name="Picture 82">
                <a:extLst>
                  <a:ext uri="{FF2B5EF4-FFF2-40B4-BE49-F238E27FC236}">
                    <a16:creationId xmlns:a16="http://schemas.microsoft.com/office/drawing/2014/main" id="{2ACA5FEB-2E23-496B-B637-E90681058A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0762" y="3401038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BF43A4D3-5BAD-4484-9698-E13BB87156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1403" y="5525749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85" name="Picture 84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FD8F62CA-82DD-4B94-B162-12C897022C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8019" y="4752922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6" name="Picture 85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FBE53989-9121-4644-9871-FED543B36B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9476" y="4333121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64B4A630-37C2-4A5F-8314-A8263D454E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150" y="4484542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88" name="Picture 87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38FEF58B-BFE1-43EE-B6CA-66113CA161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5217" y="5038479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9" name="Picture 88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8D3F53A3-981F-4596-A51B-AD895ACE26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2775" y="5071330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8D18142D-96CB-4BDB-B846-FD66CAC1EF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464" y="3739352"/>
                <a:ext cx="472634" cy="585190"/>
              </a:xfrm>
              <a:prstGeom prst="rect">
                <a:avLst/>
              </a:prstGeom>
            </p:spPr>
          </p:pic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6863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674829" y="136524"/>
            <a:ext cx="8729220" cy="6381330"/>
            <a:chOff x="634542" y="369870"/>
            <a:chExt cx="11000941" cy="612963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8"/>
              <a:ext cx="10944431" cy="540787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60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  <a:p>
              <a:pPr marL="128588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5327602" cy="288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AGILE ARCHITECT TEAM DESIGNER – Point of Sale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9548413" y="388262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634542" y="6233432"/>
              <a:ext cx="9550277" cy="266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Designed By: </a:t>
              </a:r>
              <a:r>
                <a:rPr lang="en-IE" sz="6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Gar Mac Críosta Agent ∆</a:t>
              </a: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 for </a:t>
              </a:r>
              <a:r>
                <a:rPr lang="en-IE" sz="6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IASA Global</a:t>
              </a:r>
            </a:p>
            <a:p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This work is licensed under a Creative Commons Attribution-</a:t>
              </a:r>
              <a:r>
                <a:rPr lang="en-IE" sz="600" err="1">
                  <a:solidFill>
                    <a:prstClr val="black"/>
                  </a:solidFill>
                  <a:latin typeface="Century Gothic" panose="020B0502020202020204" pitchFamily="34" charset="0"/>
                </a:rPr>
                <a:t>ShareAlike</a:t>
              </a: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 4.0 International License. http://creativecommons.org/licenses/by-sa/4.0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8A1421-AF4B-496A-A350-9D82A5F44E7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599" y="6356352"/>
            <a:ext cx="3358764" cy="365125"/>
          </a:xfrm>
          <a:prstGeom prst="rect">
            <a:avLst/>
          </a:prstGeom>
        </p:spPr>
        <p:txBody>
          <a:bodyPr/>
          <a:lstStyle/>
          <a:p>
            <a:fld id="{0B11D575-617C-4713-9DCF-53E28D64FF34}" type="slidenum">
              <a:rPr lang="en-I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2</a:t>
            </a:fld>
            <a:endParaRPr lang="en-I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316256D-CEB7-4807-8931-1D50F5E4C683}"/>
              </a:ext>
            </a:extLst>
          </p:cNvPr>
          <p:cNvSpPr/>
          <p:nvPr/>
        </p:nvSpPr>
        <p:spPr>
          <a:xfrm>
            <a:off x="1719671" y="619608"/>
            <a:ext cx="4704683" cy="19622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Individual Architect</a:t>
            </a:r>
          </a:p>
          <a:p>
            <a:pPr defTabSz="685800">
              <a:defRPr/>
            </a:pPr>
            <a:r>
              <a: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should I interact? How do I work with the other architects? How do I work with a single team? How many teams can I work with?</a:t>
            </a: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CB0D4C9-98DC-4D9A-8805-C736AE59B8C9}"/>
              </a:ext>
            </a:extLst>
          </p:cNvPr>
          <p:cNvGrpSpPr/>
          <p:nvPr/>
        </p:nvGrpSpPr>
        <p:grpSpPr>
          <a:xfrm>
            <a:off x="9099694" y="1332955"/>
            <a:ext cx="1193758" cy="1193758"/>
            <a:chOff x="489172" y="3020442"/>
            <a:chExt cx="3166960" cy="316696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A40341F-34F7-4B18-B0E0-136009B19955}"/>
                </a:ext>
              </a:extLst>
            </p:cNvPr>
            <p:cNvSpPr/>
            <p:nvPr/>
          </p:nvSpPr>
          <p:spPr>
            <a:xfrm>
              <a:off x="489172" y="3020442"/>
              <a:ext cx="3166960" cy="31669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93" name="Picture 9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B430D2E5-D91C-4E47-8991-2A760ECE8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7855" y="3112943"/>
              <a:ext cx="482515" cy="482515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3908643-33A6-44F7-99B5-85B31777F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0762" y="3401038"/>
              <a:ext cx="472634" cy="585190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11D3F338-4016-4A3C-A723-BB379A176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1403" y="5525749"/>
              <a:ext cx="472634" cy="585190"/>
            </a:xfrm>
            <a:prstGeom prst="rect">
              <a:avLst/>
            </a:prstGeom>
          </p:spPr>
        </p:pic>
        <p:pic>
          <p:nvPicPr>
            <p:cNvPr id="96" name="Picture 95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C6EE0FB6-4860-4257-B748-90FDCCBE1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8019" y="4752922"/>
              <a:ext cx="482515" cy="482515"/>
            </a:xfrm>
            <a:prstGeom prst="rect">
              <a:avLst/>
            </a:prstGeom>
          </p:spPr>
        </p:pic>
        <p:pic>
          <p:nvPicPr>
            <p:cNvPr id="97" name="Picture 96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9709F5F7-6EA9-4304-B8D6-A2F0F1EA0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476" y="4333121"/>
              <a:ext cx="482515" cy="482515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871620A8-E0C6-41DA-B20C-4780465C8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5150" y="4484542"/>
              <a:ext cx="472634" cy="585190"/>
            </a:xfrm>
            <a:prstGeom prst="rect">
              <a:avLst/>
            </a:prstGeom>
          </p:spPr>
        </p:pic>
        <p:pic>
          <p:nvPicPr>
            <p:cNvPr id="99" name="Picture 98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5DE0DC70-5DA1-4582-A7F4-B69C682C6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17" y="5038479"/>
              <a:ext cx="482515" cy="482515"/>
            </a:xfrm>
            <a:prstGeom prst="rect">
              <a:avLst/>
            </a:prstGeom>
          </p:spPr>
        </p:pic>
        <p:pic>
          <p:nvPicPr>
            <p:cNvPr id="100" name="Picture 9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09318A49-7827-47F1-8D4A-43880ABB30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775" y="5071330"/>
              <a:ext cx="482515" cy="482515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960B27B0-076A-4828-9584-3D679DD41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464" y="3739352"/>
              <a:ext cx="472634" cy="585190"/>
            </a:xfrm>
            <a:prstGeom prst="rect">
              <a:avLst/>
            </a:prstGeom>
          </p:spPr>
        </p:pic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71C743A-AFE3-4E73-9C8D-6293219968D5}"/>
              </a:ext>
            </a:extLst>
          </p:cNvPr>
          <p:cNvSpPr/>
          <p:nvPr/>
        </p:nvSpPr>
        <p:spPr>
          <a:xfrm>
            <a:off x="6423454" y="619608"/>
            <a:ext cx="3980594" cy="19591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Architect Team</a:t>
            </a:r>
          </a:p>
          <a:p>
            <a:pPr defTabSz="685800">
              <a:defRPr/>
            </a:pPr>
            <a:r>
              <a: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should the overall architecture team be involved?</a:t>
            </a: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9B5E0-F454-4024-A9CF-31655C7689F2}"/>
              </a:ext>
            </a:extLst>
          </p:cNvPr>
          <p:cNvGrpSpPr/>
          <p:nvPr/>
        </p:nvGrpSpPr>
        <p:grpSpPr>
          <a:xfrm>
            <a:off x="9073591" y="4887399"/>
            <a:ext cx="1245965" cy="1245965"/>
            <a:chOff x="418961" y="3392242"/>
            <a:chExt cx="2503569" cy="25035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6CC295D-34AB-4B4C-90EF-38E784662632}"/>
                </a:ext>
              </a:extLst>
            </p:cNvPr>
            <p:cNvSpPr/>
            <p:nvPr/>
          </p:nvSpPr>
          <p:spPr>
            <a:xfrm>
              <a:off x="418961" y="3392242"/>
              <a:ext cx="2503569" cy="2503569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40" name="Picture 3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776CAA46-B7D9-4376-A82A-159AF6360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121" y="3465366"/>
              <a:ext cx="381441" cy="381441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77E48CB9-C571-44A9-82C6-1689A4EE5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7284" y="3693113"/>
              <a:ext cx="373630" cy="462609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79EBCB4-C029-4ABC-A545-42BCCC559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558" y="5372755"/>
              <a:ext cx="373630" cy="462609"/>
            </a:xfrm>
            <a:prstGeom prst="rect">
              <a:avLst/>
            </a:prstGeom>
          </p:spPr>
        </p:pic>
        <p:pic>
          <p:nvPicPr>
            <p:cNvPr id="50" name="Picture 4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A42E6AAF-E0DE-484C-8A10-C0EF01F3B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9232" y="4761814"/>
              <a:ext cx="381441" cy="381441"/>
            </a:xfrm>
            <a:prstGeom prst="rect">
              <a:avLst/>
            </a:prstGeom>
          </p:spPr>
        </p:pic>
        <p:pic>
          <p:nvPicPr>
            <p:cNvPr id="53" name="Picture 5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055B4C54-C5A5-457F-AF6E-3D69ECE2F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8762" y="4429950"/>
              <a:ext cx="381441" cy="381441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853C36C0-0971-4A0B-B546-39527ECCF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5" y="4549652"/>
              <a:ext cx="373630" cy="462609"/>
            </a:xfrm>
            <a:prstGeom prst="rect">
              <a:avLst/>
            </a:prstGeom>
          </p:spPr>
        </p:pic>
        <p:pic>
          <p:nvPicPr>
            <p:cNvPr id="54" name="Picture 53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1704522-6B41-4381-A69A-8950142216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5669" y="4987555"/>
              <a:ext cx="381441" cy="381441"/>
            </a:xfrm>
            <a:prstGeom prst="rect">
              <a:avLst/>
            </a:prstGeom>
          </p:spPr>
        </p:pic>
        <p:pic>
          <p:nvPicPr>
            <p:cNvPr id="56" name="Picture 55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A0DA01AB-92F2-421F-AC41-171801488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57" y="5013524"/>
              <a:ext cx="381441" cy="381441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9FC4E7FE-FE1A-4336-A36A-D0C062C56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81" y="3960559"/>
              <a:ext cx="373630" cy="462609"/>
            </a:xfrm>
            <a:prstGeom prst="rect">
              <a:avLst/>
            </a:prstGeom>
          </p:spPr>
        </p:pic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6798119-B2A9-457A-AEF8-DDA536879580}"/>
                </a:ext>
              </a:extLst>
            </p:cNvPr>
            <p:cNvSpPr txBox="1"/>
            <p:nvPr/>
          </p:nvSpPr>
          <p:spPr>
            <a:xfrm>
              <a:off x="946582" y="4317862"/>
              <a:ext cx="1360254" cy="6802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IE" sz="800" b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Individual Team</a:t>
              </a:r>
              <a:endParaRPr lang="en-IE" sz="8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B2964FE-4266-443D-99D6-AA4B7ACA33D1}"/>
              </a:ext>
            </a:extLst>
          </p:cNvPr>
          <p:cNvSpPr/>
          <p:nvPr/>
        </p:nvSpPr>
        <p:spPr>
          <a:xfrm>
            <a:off x="1707417" y="2578372"/>
            <a:ext cx="4716034" cy="36527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defTabSz="685800">
              <a:defRPr/>
            </a:pPr>
            <a:r>
              <a:rPr lang="en-IE" sz="8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Teams of Teams</a:t>
            </a:r>
          </a:p>
          <a:p>
            <a:pPr defTabSz="685800">
              <a:defRPr/>
            </a:pPr>
            <a:r>
              <a:rPr lang="en-IE" sz="800" dirty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many teams do you need? How will your architecture teams interact?</a:t>
            </a:r>
          </a:p>
          <a:p>
            <a:pPr defTabSz="685800">
              <a:defRPr/>
            </a:pPr>
            <a:endParaRPr lang="en-IE" sz="600" dirty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 dirty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 dirty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 dirty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endParaRPr lang="en-IE" sz="600" dirty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96EE0A4-6848-48C8-976F-48069B54743D}"/>
              </a:ext>
            </a:extLst>
          </p:cNvPr>
          <p:cNvGrpSpPr/>
          <p:nvPr/>
        </p:nvGrpSpPr>
        <p:grpSpPr>
          <a:xfrm>
            <a:off x="5559628" y="1616053"/>
            <a:ext cx="995145" cy="910661"/>
            <a:chOff x="4071583" y="5264133"/>
            <a:chExt cx="995145" cy="910661"/>
          </a:xfrm>
        </p:grpSpPr>
        <p:pic>
          <p:nvPicPr>
            <p:cNvPr id="5" name="Picture 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585DB44-8490-4BD6-847E-DCCB7031A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1927" y="5619966"/>
              <a:ext cx="554828" cy="554828"/>
            </a:xfrm>
            <a:prstGeom prst="rect">
              <a:avLst/>
            </a:prstGeom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FA419A8-9EAB-470A-B461-C2B37CC0F9D1}"/>
                </a:ext>
              </a:extLst>
            </p:cNvPr>
            <p:cNvSpPr txBox="1"/>
            <p:nvPr/>
          </p:nvSpPr>
          <p:spPr>
            <a:xfrm>
              <a:off x="4071583" y="5264133"/>
              <a:ext cx="9951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IE" sz="900" b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Individual Architect</a:t>
              </a:r>
              <a:endParaRPr lang="en-IE" sz="9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0CC851E7-0AB2-4741-BC98-2FC6BCA71261}"/>
              </a:ext>
            </a:extLst>
          </p:cNvPr>
          <p:cNvSpPr txBox="1"/>
          <p:nvPr/>
        </p:nvSpPr>
        <p:spPr>
          <a:xfrm>
            <a:off x="9355649" y="1772545"/>
            <a:ext cx="6769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IE" sz="8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Architect Team</a:t>
            </a:r>
            <a:endParaRPr lang="en-IE" sz="80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43370F-2B38-49E7-A0B9-D5BB0D814C3C}"/>
              </a:ext>
            </a:extLst>
          </p:cNvPr>
          <p:cNvGrpSpPr/>
          <p:nvPr/>
        </p:nvGrpSpPr>
        <p:grpSpPr>
          <a:xfrm>
            <a:off x="5359284" y="4991204"/>
            <a:ext cx="1187332" cy="1038352"/>
            <a:chOff x="3787729" y="5048125"/>
            <a:chExt cx="1187332" cy="1038352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5CF7FF9-A3B2-46CF-B696-E249BB08C6CC}"/>
                </a:ext>
              </a:extLst>
            </p:cNvPr>
            <p:cNvGrpSpPr/>
            <p:nvPr/>
          </p:nvGrpSpPr>
          <p:grpSpPr>
            <a:xfrm>
              <a:off x="3787729" y="5252444"/>
              <a:ext cx="541319" cy="541319"/>
              <a:chOff x="489172" y="3020442"/>
              <a:chExt cx="3166960" cy="3166960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6D124C6-2962-4893-ADA9-782D6B509919}"/>
                  </a:ext>
                </a:extLst>
              </p:cNvPr>
              <p:cNvSpPr/>
              <p:nvPr/>
            </p:nvSpPr>
            <p:spPr>
              <a:xfrm>
                <a:off x="489172" y="3020442"/>
                <a:ext cx="3166960" cy="316696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60" name="Picture 59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9675B8A9-DC57-46AD-B0C2-4215106E0C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7855" y="3112943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D2918128-296E-451D-A496-5FF8CE62B3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0762" y="3401038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6C2F1790-F343-4E88-A87E-997E9193CF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1403" y="5525749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63" name="Picture 62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F9A38EA3-6FF9-430A-90DD-34214FE12C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8019" y="4752922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4" name="Picture 63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00AF7166-E25F-4EFE-95DD-654937BD44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9476" y="4333121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17A0A210-FDAE-4207-8669-F902355C6B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150" y="4484542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66" name="Picture 65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3F2C6790-D7A8-4E80-B13E-38593D28D0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5217" y="5038479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7" name="Picture 66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C547EA8D-C476-4DC4-8672-DAD42172B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2775" y="5071330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FDCE2CF6-2400-4D8C-B0FB-0F5BCAA277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464" y="3739352"/>
                <a:ext cx="472634" cy="585190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C60306D-ABF2-40B1-BBB1-936D523F386E}"/>
                </a:ext>
              </a:extLst>
            </p:cNvPr>
            <p:cNvGrpSpPr/>
            <p:nvPr/>
          </p:nvGrpSpPr>
          <p:grpSpPr>
            <a:xfrm>
              <a:off x="3940129" y="5404844"/>
              <a:ext cx="541319" cy="541319"/>
              <a:chOff x="489172" y="3020442"/>
              <a:chExt cx="3166960" cy="31669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B789E62-991E-4B2D-91F2-5B9749D0EE3A}"/>
                  </a:ext>
                </a:extLst>
              </p:cNvPr>
              <p:cNvSpPr/>
              <p:nvPr/>
            </p:nvSpPr>
            <p:spPr>
              <a:xfrm>
                <a:off x="489172" y="3020442"/>
                <a:ext cx="3166960" cy="316696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71" name="Picture 70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7D4F903D-1D28-422D-BC83-A7B0A7387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7855" y="3112943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2F63FBE0-EF29-4B5A-B6A2-A59FB81AD9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0762" y="3401038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B74C5702-0193-4B2A-8D18-1DFD834231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1403" y="5525749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74" name="Picture 73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3A0892AC-ECFA-41C6-90A9-53F54023D0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8019" y="4752922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5" name="Picture 74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0E1F1FEF-C9C9-4EFD-9E64-7552340796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9476" y="4333121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7090B0E0-79CC-4E17-A597-2FB8A61549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150" y="4484542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77" name="Picture 76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66BE79BB-FA1D-46ED-BD4C-C87F664D81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5217" y="5038479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8" name="Picture 77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E6272F1E-52B4-4230-A42D-C47B0B1B7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2775" y="5071330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7A241BCC-5C58-4F09-993E-E41ACB6649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464" y="3739352"/>
                <a:ext cx="472634" cy="585190"/>
              </a:xfrm>
              <a:prstGeom prst="rect">
                <a:avLst/>
              </a:prstGeom>
            </p:spPr>
          </p:pic>
        </p:grp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D5FA77A-0B53-4FED-A032-F5C54CD213DC}"/>
                </a:ext>
              </a:extLst>
            </p:cNvPr>
            <p:cNvSpPr txBox="1"/>
            <p:nvPr/>
          </p:nvSpPr>
          <p:spPr>
            <a:xfrm>
              <a:off x="3979916" y="5048125"/>
              <a:ext cx="9951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IE" sz="900" b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Teams of  Teams</a:t>
              </a:r>
              <a:endParaRPr lang="en-IE" sz="90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6D0466F1-40B4-4D43-8C30-4E876D3CF477}"/>
                </a:ext>
              </a:extLst>
            </p:cNvPr>
            <p:cNvGrpSpPr/>
            <p:nvPr/>
          </p:nvGrpSpPr>
          <p:grpSpPr>
            <a:xfrm>
              <a:off x="4121235" y="5545158"/>
              <a:ext cx="541319" cy="541319"/>
              <a:chOff x="489172" y="3020442"/>
              <a:chExt cx="3166960" cy="316696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28F6815-C8C0-452B-BA67-A2C01BF6AEE7}"/>
                  </a:ext>
                </a:extLst>
              </p:cNvPr>
              <p:cNvSpPr/>
              <p:nvPr/>
            </p:nvSpPr>
            <p:spPr>
              <a:xfrm>
                <a:off x="489172" y="3020442"/>
                <a:ext cx="3166960" cy="316696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82" name="Picture 81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114AEB88-3094-4246-8408-8D43DC32D1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7855" y="3112943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3" name="Picture 82">
                <a:extLst>
                  <a:ext uri="{FF2B5EF4-FFF2-40B4-BE49-F238E27FC236}">
                    <a16:creationId xmlns:a16="http://schemas.microsoft.com/office/drawing/2014/main" id="{2ACA5FEB-2E23-496B-B637-E90681058A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0762" y="3401038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BF43A4D3-5BAD-4484-9698-E13BB87156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1403" y="5525749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85" name="Picture 84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FD8F62CA-82DD-4B94-B162-12C897022C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8019" y="4752922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6" name="Picture 85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FBE53989-9121-4644-9871-FED543B36B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9476" y="4333121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64B4A630-37C2-4A5F-8314-A8263D454E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150" y="4484542"/>
                <a:ext cx="472634" cy="585190"/>
              </a:xfrm>
              <a:prstGeom prst="rect">
                <a:avLst/>
              </a:prstGeom>
            </p:spPr>
          </p:pic>
          <p:pic>
            <p:nvPicPr>
              <p:cNvPr id="88" name="Picture 87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38FEF58B-BFE1-43EE-B6CA-66113CA161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5217" y="5038479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89" name="Picture 88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8D3F53A3-981F-4596-A51B-AD895ACE26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2775" y="5071330"/>
                <a:ext cx="482515" cy="482515"/>
              </a:xfrm>
              <a:prstGeom prst="rect">
                <a:avLst/>
              </a:prstGeom>
            </p:spPr>
          </p:pic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8D18142D-96CB-4BDB-B846-FD66CAC1EF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464" y="3739352"/>
                <a:ext cx="472634" cy="585190"/>
              </a:xfrm>
              <a:prstGeom prst="rect">
                <a:avLst/>
              </a:prstGeom>
            </p:spPr>
          </p:pic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16C6789-5E8B-46BE-B3BB-770A8176BDE6}"/>
              </a:ext>
            </a:extLst>
          </p:cNvPr>
          <p:cNvSpPr txBox="1"/>
          <p:nvPr/>
        </p:nvSpPr>
        <p:spPr>
          <a:xfrm>
            <a:off x="1674829" y="6301597"/>
            <a:ext cx="1597704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Buy/Build and customize?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EA8B04E-70DC-4C9B-8A24-E03335E7A8FB}"/>
              </a:ext>
            </a:extLst>
          </p:cNvPr>
          <p:cNvSpPr txBox="1"/>
          <p:nvPr/>
        </p:nvSpPr>
        <p:spPr>
          <a:xfrm>
            <a:off x="3411200" y="6295426"/>
            <a:ext cx="159770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200 stores/2 terminals per store – 400 terminals total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7CFB453-0529-48B0-9737-FE25CEB84DE7}"/>
              </a:ext>
            </a:extLst>
          </p:cNvPr>
          <p:cNvSpPr txBox="1"/>
          <p:nvPr/>
        </p:nvSpPr>
        <p:spPr>
          <a:xfrm>
            <a:off x="6459141" y="1284463"/>
            <a:ext cx="159770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Information architect for data insights?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2D229AA-AFC4-44D0-98DD-EA7DB8E91212}"/>
              </a:ext>
            </a:extLst>
          </p:cNvPr>
          <p:cNvSpPr txBox="1"/>
          <p:nvPr/>
        </p:nvSpPr>
        <p:spPr>
          <a:xfrm>
            <a:off x="4093007" y="1019596"/>
            <a:ext cx="159770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Evaluation of build/buy/hardware?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BF6AFBF-57DF-4077-9C43-C22B53F554EA}"/>
              </a:ext>
            </a:extLst>
          </p:cNvPr>
          <p:cNvSpPr txBox="1"/>
          <p:nvPr/>
        </p:nvSpPr>
        <p:spPr>
          <a:xfrm>
            <a:off x="1945205" y="1143282"/>
            <a:ext cx="159770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How many solution architect leads?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DE2B9DF-9EE4-4B86-AB5D-473679F69EED}"/>
              </a:ext>
            </a:extLst>
          </p:cNvPr>
          <p:cNvSpPr txBox="1"/>
          <p:nvPr/>
        </p:nvSpPr>
        <p:spPr>
          <a:xfrm>
            <a:off x="1932051" y="3067682"/>
            <a:ext cx="1093579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Inventory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53770D77-003D-47D0-8F98-9D97CAC44D06}"/>
              </a:ext>
            </a:extLst>
          </p:cNvPr>
          <p:cNvSpPr txBox="1"/>
          <p:nvPr/>
        </p:nvSpPr>
        <p:spPr>
          <a:xfrm>
            <a:off x="1932051" y="3642461"/>
            <a:ext cx="1093579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Payment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45BF849-A782-4AB8-A545-4805DB7587AC}"/>
              </a:ext>
            </a:extLst>
          </p:cNvPr>
          <p:cNvSpPr txBox="1"/>
          <p:nvPr/>
        </p:nvSpPr>
        <p:spPr>
          <a:xfrm>
            <a:off x="1932051" y="4122044"/>
            <a:ext cx="109357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Customer integration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067C83D-64D8-48EE-B01F-75AF97590474}"/>
              </a:ext>
            </a:extLst>
          </p:cNvPr>
          <p:cNvSpPr txBox="1"/>
          <p:nvPr/>
        </p:nvSpPr>
        <p:spPr>
          <a:xfrm>
            <a:off x="5194476" y="4271555"/>
            <a:ext cx="109357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Mobile integration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0CB8B2E-DFE2-44A8-B3F9-311D8F5AEDB8}"/>
              </a:ext>
            </a:extLst>
          </p:cNvPr>
          <p:cNvSpPr txBox="1"/>
          <p:nvPr/>
        </p:nvSpPr>
        <p:spPr>
          <a:xfrm>
            <a:off x="3683125" y="3087998"/>
            <a:ext cx="109357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POS Procurement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DEF3E79-1BDA-4B31-8EFB-42DC7A3F00C3}"/>
              </a:ext>
            </a:extLst>
          </p:cNvPr>
          <p:cNvSpPr txBox="1"/>
          <p:nvPr/>
        </p:nvSpPr>
        <p:spPr>
          <a:xfrm>
            <a:off x="3714869" y="3597695"/>
            <a:ext cx="118989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Order Management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8711C23-C0CB-47E4-AE75-18A38AF75767}"/>
              </a:ext>
            </a:extLst>
          </p:cNvPr>
          <p:cNvSpPr txBox="1"/>
          <p:nvPr/>
        </p:nvSpPr>
        <p:spPr>
          <a:xfrm>
            <a:off x="3714869" y="4158496"/>
            <a:ext cx="118989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Customer satisfaction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4FEBD1E-E3CB-4586-927B-3947CD0D6670}"/>
              </a:ext>
            </a:extLst>
          </p:cNvPr>
          <p:cNvSpPr txBox="1"/>
          <p:nvPr/>
        </p:nvSpPr>
        <p:spPr>
          <a:xfrm>
            <a:off x="5052761" y="3794167"/>
            <a:ext cx="124194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Custom labeled bags of coffee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617EE77-B7E4-47B2-AE02-2B957C912138}"/>
              </a:ext>
            </a:extLst>
          </p:cNvPr>
          <p:cNvSpPr txBox="1"/>
          <p:nvPr/>
        </p:nvSpPr>
        <p:spPr>
          <a:xfrm>
            <a:off x="6642988" y="1831201"/>
            <a:ext cx="1597704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UX Architect?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0B46649-7430-4291-8514-397C04A49EE2}"/>
              </a:ext>
            </a:extLst>
          </p:cNvPr>
          <p:cNvSpPr txBox="1"/>
          <p:nvPr/>
        </p:nvSpPr>
        <p:spPr>
          <a:xfrm>
            <a:off x="6543464" y="2116918"/>
            <a:ext cx="1103436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Integration Architect?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FC8563F-1286-4132-9F3C-2CA16BA5AA9F}"/>
              </a:ext>
            </a:extLst>
          </p:cNvPr>
          <p:cNvSpPr txBox="1"/>
          <p:nvPr/>
        </p:nvSpPr>
        <p:spPr>
          <a:xfrm>
            <a:off x="7819571" y="2126603"/>
            <a:ext cx="96409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Governance participation?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0C9FD02-89D7-43B2-AD89-1D7A379D994B}"/>
              </a:ext>
            </a:extLst>
          </p:cNvPr>
          <p:cNvSpPr txBox="1"/>
          <p:nvPr/>
        </p:nvSpPr>
        <p:spPr>
          <a:xfrm>
            <a:off x="3954659" y="1800719"/>
            <a:ext cx="1597704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Stakeholder leadership?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82AF80E-F067-4D4D-AF2E-AD7056E82D48}"/>
              </a:ext>
            </a:extLst>
          </p:cNvPr>
          <p:cNvSpPr txBox="1"/>
          <p:nvPr/>
        </p:nvSpPr>
        <p:spPr>
          <a:xfrm>
            <a:off x="2011937" y="3162877"/>
            <a:ext cx="1093579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Inventory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8045214-EE12-49C4-928C-C50D8BC8257E}"/>
              </a:ext>
            </a:extLst>
          </p:cNvPr>
          <p:cNvSpPr txBox="1"/>
          <p:nvPr/>
        </p:nvSpPr>
        <p:spPr>
          <a:xfrm>
            <a:off x="2068375" y="3731302"/>
            <a:ext cx="1093579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Payment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A2C35C4-6D50-4EC8-9449-B2F6D9CF6887}"/>
              </a:ext>
            </a:extLst>
          </p:cNvPr>
          <p:cNvSpPr txBox="1"/>
          <p:nvPr/>
        </p:nvSpPr>
        <p:spPr>
          <a:xfrm>
            <a:off x="5126943" y="2914952"/>
            <a:ext cx="1093579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Schedules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E17895C-F5CD-4AB5-A161-DDAC3CDAA4A0}"/>
              </a:ext>
            </a:extLst>
          </p:cNvPr>
          <p:cNvSpPr txBox="1"/>
          <p:nvPr/>
        </p:nvSpPr>
        <p:spPr>
          <a:xfrm>
            <a:off x="5113401" y="3387896"/>
            <a:ext cx="1093579" cy="246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Find my Barista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045E725-1C2D-4C65-A473-A7383D162690}"/>
              </a:ext>
            </a:extLst>
          </p:cNvPr>
          <p:cNvSpPr txBox="1"/>
          <p:nvPr/>
        </p:nvSpPr>
        <p:spPr>
          <a:xfrm>
            <a:off x="6553322" y="5681502"/>
            <a:ext cx="109357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Standups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Daily? Weekly?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AA02DC5-70D4-40B5-8574-D369D7BCE72E}"/>
              </a:ext>
            </a:extLst>
          </p:cNvPr>
          <p:cNvSpPr txBox="1"/>
          <p:nvPr/>
        </p:nvSpPr>
        <p:spPr>
          <a:xfrm>
            <a:off x="7981950" y="5665775"/>
            <a:ext cx="109357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Increment Design Sessions?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D132DBD-987A-4060-BA44-51B0CEEAAF7B}"/>
              </a:ext>
            </a:extLst>
          </p:cNvPr>
          <p:cNvSpPr txBox="1"/>
          <p:nvPr/>
        </p:nvSpPr>
        <p:spPr>
          <a:xfrm>
            <a:off x="1894613" y="1673360"/>
            <a:ext cx="1093579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Value Theme Trad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47092BC-A9E7-4D20-B3AC-34EA4337561B}"/>
              </a:ext>
            </a:extLst>
          </p:cNvPr>
          <p:cNvSpPr txBox="1"/>
          <p:nvPr/>
        </p:nvSpPr>
        <p:spPr>
          <a:xfrm>
            <a:off x="2571822" y="1879852"/>
            <a:ext cx="1093579" cy="55399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Design Monitoring Sessions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A925BAE-164F-4FA5-AF1C-EC55E3F21A24}"/>
              </a:ext>
            </a:extLst>
          </p:cNvPr>
          <p:cNvSpPr/>
          <p:nvPr/>
        </p:nvSpPr>
        <p:spPr>
          <a:xfrm>
            <a:off x="9212412" y="654914"/>
            <a:ext cx="1277470" cy="4538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EA Vision Alignment</a:t>
            </a:r>
            <a:endParaRPr lang="en-US" sz="11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06CB291-5411-4154-8CF5-48C07296BE02}"/>
              </a:ext>
            </a:extLst>
          </p:cNvPr>
          <p:cNvSpPr/>
          <p:nvPr/>
        </p:nvSpPr>
        <p:spPr>
          <a:xfrm>
            <a:off x="8223951" y="1116412"/>
            <a:ext cx="1277470" cy="74799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SME Architect </a:t>
            </a:r>
          </a:p>
          <a:p>
            <a:pPr algn="ctr"/>
            <a:r>
              <a:rPr lang="en-US" sz="11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Alignment (security, data, technology etc.)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36F4C9F-A10C-439E-AFE7-48D112E857BB}"/>
              </a:ext>
            </a:extLst>
          </p:cNvPr>
          <p:cNvSpPr/>
          <p:nvPr/>
        </p:nvSpPr>
        <p:spPr>
          <a:xfrm>
            <a:off x="7491168" y="2929155"/>
            <a:ext cx="1277470" cy="4538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prstClr val="white"/>
                </a:solidFill>
                <a:latin typeface="Calibri" panose="020F0502020204030204"/>
                <a:cs typeface="Calibri"/>
              </a:rPr>
              <a:t>Product Owner</a:t>
            </a: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CB73A10-EC33-455F-B4A6-910D99B8B251}"/>
              </a:ext>
            </a:extLst>
          </p:cNvPr>
          <p:cNvSpPr/>
          <p:nvPr/>
        </p:nvSpPr>
        <p:spPr>
          <a:xfrm>
            <a:off x="7491167" y="3483845"/>
            <a:ext cx="1277470" cy="4538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>
                <a:solidFill>
                  <a:prstClr val="white"/>
                </a:solidFill>
                <a:latin typeface="Calibri" panose="020F0502020204030204"/>
                <a:cs typeface="Calibri"/>
              </a:rPr>
              <a:t>Developer</a:t>
            </a: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1EAE61B-EBB3-465B-A420-12CBACDF1F80}"/>
              </a:ext>
            </a:extLst>
          </p:cNvPr>
          <p:cNvSpPr/>
          <p:nvPr/>
        </p:nvSpPr>
        <p:spPr>
          <a:xfrm>
            <a:off x="7491166" y="4055345"/>
            <a:ext cx="1277470" cy="4538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>
                <a:solidFill>
                  <a:prstClr val="white"/>
                </a:solidFill>
                <a:latin typeface="Calibri" panose="020F0502020204030204"/>
                <a:cs typeface="Calibri"/>
              </a:rPr>
              <a:t>Tester</a:t>
            </a: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C6C6B75-E2C3-4B0D-938E-7C74CE66F806}"/>
              </a:ext>
            </a:extLst>
          </p:cNvPr>
          <p:cNvSpPr/>
          <p:nvPr/>
        </p:nvSpPr>
        <p:spPr>
          <a:xfrm>
            <a:off x="8911512" y="2929154"/>
            <a:ext cx="1277470" cy="4538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>
                <a:solidFill>
                  <a:prstClr val="white"/>
                </a:solidFill>
                <a:latin typeface="Calibri" panose="020F0502020204030204"/>
                <a:cs typeface="Calibri"/>
              </a:rPr>
              <a:t>Scrum Master</a:t>
            </a: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1270E2A-296D-4282-92A8-BC62AC1C75ED}"/>
              </a:ext>
            </a:extLst>
          </p:cNvPr>
          <p:cNvSpPr/>
          <p:nvPr/>
        </p:nvSpPr>
        <p:spPr>
          <a:xfrm>
            <a:off x="8911511" y="3483845"/>
            <a:ext cx="1277470" cy="4538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>
                <a:solidFill>
                  <a:prstClr val="white"/>
                </a:solidFill>
                <a:latin typeface="Calibri" panose="020F0502020204030204"/>
                <a:cs typeface="Calibri"/>
              </a:rPr>
              <a:t>Architecture Representative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8ACCB78-1B1C-4FD2-8493-579109273EEA}"/>
              </a:ext>
            </a:extLst>
          </p:cNvPr>
          <p:cNvSpPr/>
          <p:nvPr/>
        </p:nvSpPr>
        <p:spPr>
          <a:xfrm>
            <a:off x="8911511" y="4055344"/>
            <a:ext cx="1277470" cy="4538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>
                <a:solidFill>
                  <a:prstClr val="white"/>
                </a:solidFill>
                <a:latin typeface="Calibri" panose="020F0502020204030204"/>
                <a:cs typeface="Calibri"/>
              </a:rPr>
              <a:t>UI Designer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49647CC-7DC4-4947-AA94-39CDBEB3BECD}"/>
              </a:ext>
            </a:extLst>
          </p:cNvPr>
          <p:cNvSpPr/>
          <p:nvPr/>
        </p:nvSpPr>
        <p:spPr>
          <a:xfrm>
            <a:off x="3241735" y="4782855"/>
            <a:ext cx="1332644" cy="630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Shop Interface Design (order)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293A435-0BEB-4D43-8D3A-A277D0A9BA20}"/>
              </a:ext>
            </a:extLst>
          </p:cNvPr>
          <p:cNvSpPr/>
          <p:nvPr/>
        </p:nvSpPr>
        <p:spPr>
          <a:xfrm>
            <a:off x="1874208" y="4890820"/>
            <a:ext cx="1332644" cy="630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prstClr val="white"/>
                </a:solidFill>
                <a:latin typeface="Calibri" panose="020F0502020204030204"/>
                <a:cs typeface="Calibri"/>
              </a:rPr>
              <a:t>Barista Ticket System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97664B4-3C7C-425A-AF22-ED1F5732592D}"/>
              </a:ext>
            </a:extLst>
          </p:cNvPr>
          <p:cNvSpPr/>
          <p:nvPr/>
        </p:nvSpPr>
        <p:spPr>
          <a:xfrm>
            <a:off x="1872445" y="5458174"/>
            <a:ext cx="1332644" cy="630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prstClr val="white"/>
                </a:solidFill>
                <a:latin typeface="Calibri" panose="020F0502020204030204"/>
                <a:cs typeface="Calibri"/>
              </a:rPr>
              <a:t>Digital Integration Capability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6F193C0-A21C-4399-BB81-30967556F3AF}"/>
              </a:ext>
            </a:extLst>
          </p:cNvPr>
          <p:cNvSpPr/>
          <p:nvPr/>
        </p:nvSpPr>
        <p:spPr>
          <a:xfrm>
            <a:off x="4594276" y="5445839"/>
            <a:ext cx="1332644" cy="630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Customer History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F761A75-5A1C-4F00-AD22-2E48DC937F7C}"/>
              </a:ext>
            </a:extLst>
          </p:cNvPr>
          <p:cNvSpPr/>
          <p:nvPr/>
        </p:nvSpPr>
        <p:spPr>
          <a:xfrm>
            <a:off x="3237046" y="5465280"/>
            <a:ext cx="1332644" cy="630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Calibri" panose="020F0502020204030204"/>
                <a:cs typeface="Calibri"/>
              </a:rPr>
              <a:t>Payment Management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894DE1-9B57-450F-BE59-D0ECE23BCEB3}"/>
              </a:ext>
            </a:extLst>
          </p:cNvPr>
          <p:cNvSpPr/>
          <p:nvPr/>
        </p:nvSpPr>
        <p:spPr>
          <a:xfrm>
            <a:off x="1833237" y="2841510"/>
            <a:ext cx="4590215" cy="19460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6A4AB6-8A83-46EF-AC0F-CCF4B251C896}"/>
              </a:ext>
            </a:extLst>
          </p:cNvPr>
          <p:cNvSpPr txBox="1"/>
          <p:nvPr/>
        </p:nvSpPr>
        <p:spPr>
          <a:xfrm>
            <a:off x="3080315" y="2885877"/>
            <a:ext cx="5412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Option A</a:t>
            </a:r>
          </a:p>
          <a:p>
            <a:pPr algn="ctr"/>
            <a:endParaRPr lang="en-US" sz="1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13B16F8-5A40-4C46-8003-AAD1C0663E4A}"/>
              </a:ext>
            </a:extLst>
          </p:cNvPr>
          <p:cNvSpPr txBox="1"/>
          <p:nvPr/>
        </p:nvSpPr>
        <p:spPr>
          <a:xfrm>
            <a:off x="4650271" y="4898871"/>
            <a:ext cx="541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Option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9680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399</Words>
  <Application>Microsoft Office PowerPoint</Application>
  <PresentationFormat>Widescreen</PresentationFormat>
  <Paragraphs>103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Segoe UI</vt:lpstr>
      <vt:lpstr>Wingdings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Slight</dc:creator>
  <cp:lastModifiedBy>David Slight</cp:lastModifiedBy>
  <cp:revision>1</cp:revision>
  <dcterms:created xsi:type="dcterms:W3CDTF">2022-08-31T13:46:53Z</dcterms:created>
  <dcterms:modified xsi:type="dcterms:W3CDTF">2022-08-31T13:54:36Z</dcterms:modified>
</cp:coreProperties>
</file>